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3"/>
  </p:notesMasterIdLst>
  <p:sldIdLst>
    <p:sldId id="256" r:id="rId2"/>
    <p:sldId id="257" r:id="rId3"/>
    <p:sldId id="259" r:id="rId4"/>
    <p:sldId id="262" r:id="rId5"/>
    <p:sldId id="260" r:id="rId6"/>
    <p:sldId id="261" r:id="rId7"/>
    <p:sldId id="274" r:id="rId8"/>
    <p:sldId id="264" r:id="rId9"/>
    <p:sldId id="267" r:id="rId10"/>
    <p:sldId id="273" r:id="rId11"/>
    <p:sldId id="258" r:id="rId12"/>
  </p:sldIdLst>
  <p:sldSz cx="18288000" cy="10287000"/>
  <p:notesSz cx="6858000" cy="9144000"/>
  <p:embeddedFontLs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Roboto" panose="020B0604020202020204" charset="0"/>
      <p:regular r:id="rId18"/>
      <p:bold r:id="rId19"/>
      <p:italic r:id="rId20"/>
      <p:boldItalic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8510" autoAdjust="0"/>
  </p:normalViewPr>
  <p:slideViewPr>
    <p:cSldViewPr snapToGrid="0">
      <p:cViewPr varScale="1">
        <p:scale>
          <a:sx n="45" d="100"/>
          <a:sy n="45" d="100"/>
        </p:scale>
        <p:origin x="1234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>
          <a:extLst>
            <a:ext uri="{FF2B5EF4-FFF2-40B4-BE49-F238E27FC236}">
              <a16:creationId xmlns:a16="http://schemas.microsoft.com/office/drawing/2014/main" id="{2C48DC11-2794-0CF6-0353-14F8806C7C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147fc585562_2_6:notes">
            <a:extLst>
              <a:ext uri="{FF2B5EF4-FFF2-40B4-BE49-F238E27FC236}">
                <a16:creationId xmlns:a16="http://schemas.microsoft.com/office/drawing/2014/main" id="{755573C6-9DF4-69C6-8324-2A1B90AAE06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147fc585562_2_6:notes">
            <a:extLst>
              <a:ext uri="{FF2B5EF4-FFF2-40B4-BE49-F238E27FC236}">
                <a16:creationId xmlns:a16="http://schemas.microsoft.com/office/drawing/2014/main" id="{FE0E7410-BC7E-F94B-0588-EBCE9A8F0D7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816857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147fc585562_2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147fc585562_2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147fc585562_2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147fc585562_2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147fc585562_2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147fc585562_2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937878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147fc585562_2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147fc585562_2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293114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147fc585562_2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147fc585562_2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845537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147fc585562_2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147fc585562_2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115079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>
          <a:extLst>
            <a:ext uri="{FF2B5EF4-FFF2-40B4-BE49-F238E27FC236}">
              <a16:creationId xmlns:a16="http://schemas.microsoft.com/office/drawing/2014/main" id="{2C48DC11-2794-0CF6-0353-14F8806C7C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147fc585562_2_6:notes">
            <a:extLst>
              <a:ext uri="{FF2B5EF4-FFF2-40B4-BE49-F238E27FC236}">
                <a16:creationId xmlns:a16="http://schemas.microsoft.com/office/drawing/2014/main" id="{755573C6-9DF4-69C6-8324-2A1B90AAE06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147fc585562_2_6:notes">
            <a:extLst>
              <a:ext uri="{FF2B5EF4-FFF2-40B4-BE49-F238E27FC236}">
                <a16:creationId xmlns:a16="http://schemas.microsoft.com/office/drawing/2014/main" id="{FE0E7410-BC7E-F94B-0588-EBCE9A8F0D7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This session isn’t about blame, fines or pressure but rather about understanding how attendance can support children's academic development, emotional growth and long-term opportunities. Being a aspiring psychologist, I'm always interested in the whys and the bigger picture and how these small, consistent patterns shape outcomes over time.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955373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147fc585562_2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147fc585562_2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6102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147fc585562_2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147fc585562_2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888083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623417" y="1489150"/>
            <a:ext cx="17041200" cy="4105200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1pPr>
            <a:lvl2pPr lvl="1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2pPr>
            <a:lvl3pPr lvl="2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3pPr>
            <a:lvl4pPr lvl="3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4pPr>
            <a:lvl5pPr lvl="4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5pPr>
            <a:lvl6pPr lvl="5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6pPr>
            <a:lvl7pPr lvl="6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7pPr>
            <a:lvl8pPr lvl="7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8pPr>
            <a:lvl9pPr lvl="8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623400" y="5668250"/>
            <a:ext cx="17041200" cy="15852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623400" y="890050"/>
            <a:ext cx="17041200" cy="1145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623400" y="2304950"/>
            <a:ext cx="7999800" cy="68328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rmAutofit/>
          </a:bodyPr>
          <a:lstStyle>
            <a:lvl1pPr marL="457200" lvl="0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9664800" y="2304950"/>
            <a:ext cx="7999800" cy="68328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rmAutofit/>
          </a:bodyPr>
          <a:lstStyle>
            <a:lvl1pPr marL="457200" lvl="0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623400" y="890050"/>
            <a:ext cx="17041200" cy="1145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623400" y="1111200"/>
            <a:ext cx="5616000" cy="1511400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623400" y="2779200"/>
            <a:ext cx="5616000" cy="63588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rmAutofit/>
          </a:bodyPr>
          <a:lstStyle>
            <a:lvl1pPr marL="457200" lvl="0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980500" y="900300"/>
            <a:ext cx="12735600" cy="81816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1pPr>
            <a:lvl2pPr lvl="1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9144000" y="-250"/>
            <a:ext cx="9144000" cy="10287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531000" y="2466350"/>
            <a:ext cx="8090400" cy="2964600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1pPr>
            <a:lvl2pPr lvl="1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2pPr>
            <a:lvl3pPr lvl="2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3pPr>
            <a:lvl4pPr lvl="3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4pPr>
            <a:lvl5pPr lvl="4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5pPr>
            <a:lvl6pPr lvl="5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6pPr>
            <a:lvl7pPr lvl="6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7pPr>
            <a:lvl8pPr lvl="7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8pPr>
            <a:lvl9pPr lvl="8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531000" y="5606150"/>
            <a:ext cx="8090400" cy="24702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9879000" y="1448150"/>
            <a:ext cx="7674000" cy="7390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marL="457200" lvl="0" indent="-457200">
              <a:spcBef>
                <a:spcPts val="0"/>
              </a:spcBef>
              <a:spcAft>
                <a:spcPts val="0"/>
              </a:spcAft>
              <a:buSzPts val="3600"/>
              <a:buChar char="●"/>
              <a:defRPr/>
            </a:lvl1pPr>
            <a:lvl2pPr marL="914400" lvl="1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2pPr>
            <a:lvl3pPr marL="1371600" lvl="2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3pPr>
            <a:lvl4pPr marL="1828800" lvl="3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4pPr>
            <a:lvl5pPr marL="2286000" lvl="4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5pPr>
            <a:lvl6pPr marL="2743200" lvl="5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6pPr>
            <a:lvl7pPr marL="3200400" lvl="6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7pPr>
            <a:lvl8pPr marL="3657600" lvl="7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8pPr>
            <a:lvl9pPr marL="4114800" lvl="8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623400" y="8461150"/>
            <a:ext cx="11997600" cy="1210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623400" y="2212250"/>
            <a:ext cx="17041200" cy="3927000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623400" y="6304450"/>
            <a:ext cx="17041200" cy="26016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rmAutofit/>
          </a:bodyPr>
          <a:lstStyle>
            <a:lvl1pPr marL="457200" lvl="0" indent="-457200" algn="ctr">
              <a:spcBef>
                <a:spcPts val="0"/>
              </a:spcBef>
              <a:spcAft>
                <a:spcPts val="0"/>
              </a:spcAft>
              <a:buSzPts val="3600"/>
              <a:buChar char="●"/>
              <a:defRPr/>
            </a:lvl1pPr>
            <a:lvl2pPr marL="914400" lvl="1" indent="-406400" algn="ctr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2pPr>
            <a:lvl3pPr marL="1371600" lvl="2" indent="-406400" algn="ctr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3pPr>
            <a:lvl4pPr marL="1828800" lvl="3" indent="-406400" algn="ctr"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4pPr>
            <a:lvl5pPr marL="2286000" lvl="4" indent="-406400" algn="ctr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5pPr>
            <a:lvl6pPr marL="2743200" lvl="5" indent="-406400" algn="ctr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6pPr>
            <a:lvl7pPr marL="3200400" lvl="6" indent="-406400" algn="ctr"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7pPr>
            <a:lvl8pPr marL="3657600" lvl="7" indent="-406400" algn="ctr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8pPr>
            <a:lvl9pPr marL="4114800" lvl="8" indent="-406400" algn="ctr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23400" y="890050"/>
            <a:ext cx="17041200" cy="11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23400" y="2304950"/>
            <a:ext cx="17041200" cy="68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rmAutofit/>
          </a:bodyPr>
          <a:lstStyle>
            <a:lvl1pPr marL="457200" lvl="0" indent="-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Char char="●"/>
              <a:defRPr sz="3600">
                <a:solidFill>
                  <a:schemeClr val="dk2"/>
                </a:solidFill>
              </a:defRPr>
            </a:lvl1pPr>
            <a:lvl2pPr marL="914400" lvl="1" indent="-406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○"/>
              <a:defRPr sz="2800">
                <a:solidFill>
                  <a:schemeClr val="dk2"/>
                </a:solidFill>
              </a:defRPr>
            </a:lvl2pPr>
            <a:lvl3pPr marL="1371600" lvl="2" indent="-406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■"/>
              <a:defRPr sz="2800">
                <a:solidFill>
                  <a:schemeClr val="dk2"/>
                </a:solidFill>
              </a:defRPr>
            </a:lvl3pPr>
            <a:lvl4pPr marL="1828800" lvl="3" indent="-406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●"/>
              <a:defRPr sz="2800">
                <a:solidFill>
                  <a:schemeClr val="dk2"/>
                </a:solidFill>
              </a:defRPr>
            </a:lvl4pPr>
            <a:lvl5pPr marL="2286000" lvl="4" indent="-406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○"/>
              <a:defRPr sz="2800">
                <a:solidFill>
                  <a:schemeClr val="dk2"/>
                </a:solidFill>
              </a:defRPr>
            </a:lvl5pPr>
            <a:lvl6pPr marL="2743200" lvl="5" indent="-406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■"/>
              <a:defRPr sz="2800">
                <a:solidFill>
                  <a:schemeClr val="dk2"/>
                </a:solidFill>
              </a:defRPr>
            </a:lvl6pPr>
            <a:lvl7pPr marL="3200400" lvl="6" indent="-406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●"/>
              <a:defRPr sz="2800">
                <a:solidFill>
                  <a:schemeClr val="dk2"/>
                </a:solidFill>
              </a:defRPr>
            </a:lvl7pPr>
            <a:lvl8pPr marL="3657600" lvl="7" indent="-406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○"/>
              <a:defRPr sz="2800">
                <a:solidFill>
                  <a:schemeClr val="dk2"/>
                </a:solidFill>
              </a:defRPr>
            </a:lvl8pPr>
            <a:lvl9pPr marL="4114800" lvl="8" indent="-406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■"/>
              <a:defRPr sz="2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rmAutofit/>
          </a:bodyPr>
          <a:lstStyle>
            <a:lvl1pPr lvl="0" algn="r">
              <a:buNone/>
              <a:defRPr sz="2000">
                <a:solidFill>
                  <a:schemeClr val="dk2"/>
                </a:solidFill>
              </a:defRPr>
            </a:lvl1pPr>
            <a:lvl2pPr lvl="1" algn="r">
              <a:buNone/>
              <a:defRPr sz="2000">
                <a:solidFill>
                  <a:schemeClr val="dk2"/>
                </a:solidFill>
              </a:defRPr>
            </a:lvl2pPr>
            <a:lvl3pPr lvl="2" algn="r">
              <a:buNone/>
              <a:defRPr sz="2000">
                <a:solidFill>
                  <a:schemeClr val="dk2"/>
                </a:solidFill>
              </a:defRPr>
            </a:lvl3pPr>
            <a:lvl4pPr lvl="3" algn="r">
              <a:buNone/>
              <a:defRPr sz="2000">
                <a:solidFill>
                  <a:schemeClr val="dk2"/>
                </a:solidFill>
              </a:defRPr>
            </a:lvl4pPr>
            <a:lvl5pPr lvl="4" algn="r">
              <a:buNone/>
              <a:defRPr sz="2000">
                <a:solidFill>
                  <a:schemeClr val="dk2"/>
                </a:solidFill>
              </a:defRPr>
            </a:lvl5pPr>
            <a:lvl6pPr lvl="5" algn="r">
              <a:buNone/>
              <a:defRPr sz="2000">
                <a:solidFill>
                  <a:schemeClr val="dk2"/>
                </a:solidFill>
              </a:defRPr>
            </a:lvl6pPr>
            <a:lvl7pPr lvl="6" algn="r">
              <a:buNone/>
              <a:defRPr sz="2000">
                <a:solidFill>
                  <a:schemeClr val="dk2"/>
                </a:solidFill>
              </a:defRPr>
            </a:lvl7pPr>
            <a:lvl8pPr lvl="7" algn="r">
              <a:buNone/>
              <a:defRPr sz="2000">
                <a:solidFill>
                  <a:schemeClr val="dk2"/>
                </a:solidFill>
              </a:defRPr>
            </a:lvl8pPr>
            <a:lvl9pPr lvl="8" algn="r">
              <a:buNone/>
              <a:defRPr sz="2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2.jp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3.png"/><Relationship Id="rId9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F5F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21675" y="3531300"/>
            <a:ext cx="11444649" cy="322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8">
          <a:extLst>
            <a:ext uri="{FF2B5EF4-FFF2-40B4-BE49-F238E27FC236}">
              <a16:creationId xmlns:a16="http://schemas.microsoft.com/office/drawing/2014/main" id="{9A3E8E32-ABC5-EFDB-F4A4-5FC5DEE9E5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>
            <a:extLst>
              <a:ext uri="{FF2B5EF4-FFF2-40B4-BE49-F238E27FC236}">
                <a16:creationId xmlns:a16="http://schemas.microsoft.com/office/drawing/2014/main" id="{C04FDD97-9395-7CBC-C4E1-1526DB084C86}"/>
              </a:ext>
            </a:extLst>
          </p:cNvPr>
          <p:cNvSpPr txBox="1"/>
          <p:nvPr/>
        </p:nvSpPr>
        <p:spPr>
          <a:xfrm>
            <a:off x="1042453" y="904823"/>
            <a:ext cx="12302844" cy="249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5000" b="1" dirty="0">
                <a:solidFill>
                  <a:srgbClr val="24B2A8"/>
                </a:solidFill>
                <a:latin typeface="Roboto"/>
                <a:ea typeface="Roboto"/>
                <a:cs typeface="Roboto"/>
                <a:sym typeface="Roboto"/>
              </a:rPr>
              <a:t>Why School Attendance Matters: Supporting Children's Long-Term Success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0" b="1" dirty="0">
              <a:solidFill>
                <a:srgbClr val="24B2A8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1" name="Google Shape;61;p14">
            <a:extLst>
              <a:ext uri="{FF2B5EF4-FFF2-40B4-BE49-F238E27FC236}">
                <a16:creationId xmlns:a16="http://schemas.microsoft.com/office/drawing/2014/main" id="{9F3B19A6-74C4-AE7F-E572-FD7D69210085}"/>
              </a:ext>
            </a:extLst>
          </p:cNvPr>
          <p:cNvSpPr txBox="1"/>
          <p:nvPr/>
        </p:nvSpPr>
        <p:spPr>
          <a:xfrm>
            <a:off x="1219875" y="9428825"/>
            <a:ext cx="10830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>
                <a:solidFill>
                  <a:srgbClr val="24B2A8"/>
                </a:solidFill>
                <a:latin typeface="Roboto"/>
                <a:ea typeface="Roboto"/>
                <a:cs typeface="Roboto"/>
                <a:sym typeface="Roboto"/>
              </a:rPr>
              <a:t>Email:</a:t>
            </a:r>
            <a:r>
              <a:rPr lang="en-GB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 contactus@pyramidschoolstrust.org   |   </a:t>
            </a:r>
            <a:r>
              <a:rPr lang="en-GB" b="1">
                <a:solidFill>
                  <a:srgbClr val="24B2A8"/>
                </a:solidFill>
                <a:latin typeface="Roboto"/>
                <a:ea typeface="Roboto"/>
                <a:cs typeface="Roboto"/>
                <a:sym typeface="Roboto"/>
              </a:rPr>
              <a:t>Website:</a:t>
            </a:r>
            <a:r>
              <a:rPr lang="en-GB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 pyramidschoolstrust.org</a:t>
            </a:r>
            <a:endParaRPr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62" name="Google Shape;62;p14">
            <a:extLst>
              <a:ext uri="{FF2B5EF4-FFF2-40B4-BE49-F238E27FC236}">
                <a16:creationId xmlns:a16="http://schemas.microsoft.com/office/drawing/2014/main" id="{23C1ED6F-C547-8249-35F4-902165AA2048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-12485"/>
          <a:stretch/>
        </p:blipFill>
        <p:spPr>
          <a:xfrm>
            <a:off x="1184170" y="8210302"/>
            <a:ext cx="3840026" cy="117187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59096E8-80E4-AE11-D51E-FF0AF97C61E8}"/>
              </a:ext>
            </a:extLst>
          </p:cNvPr>
          <p:cNvSpPr txBox="1"/>
          <p:nvPr/>
        </p:nvSpPr>
        <p:spPr>
          <a:xfrm>
            <a:off x="2380293" y="2595735"/>
            <a:ext cx="10111063" cy="9079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3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3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en-US" sz="4800" b="1" dirty="0">
                <a:latin typeface="Roboto" panose="02000000000000000000" pitchFamily="2" charset="0"/>
                <a:ea typeface="Roboto" panose="02000000000000000000" pitchFamily="2" charset="0"/>
                <a:cs typeface="Calibri" panose="020F0502020204030204" pitchFamily="34" charset="0"/>
              </a:rPr>
              <a:t>Children who attend school regularly are significantly more likely to achieve strong GCSE outcomes</a:t>
            </a:r>
            <a:r>
              <a:rPr lang="en-US" sz="4000" i="1" dirty="0">
                <a:latin typeface="Roboto" panose="02000000000000000000" pitchFamily="2" charset="0"/>
                <a:ea typeface="Roboto" panose="02000000000000000000" pitchFamily="2" charset="0"/>
                <a:cs typeface="Calibri" panose="020F0502020204030204" pitchFamily="34" charset="0"/>
              </a:rPr>
              <a:t>.”</a:t>
            </a:r>
          </a:p>
          <a:p>
            <a:pPr marL="457200" indent="-457200">
              <a:buFontTx/>
              <a:buChar char="-"/>
            </a:pPr>
            <a:endParaRPr lang="en-US" sz="3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Tx/>
              <a:buChar char="-"/>
            </a:pP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                       </a:t>
            </a:r>
            <a:r>
              <a:rPr lang="en-US" sz="32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Department for Education</a:t>
            </a:r>
          </a:p>
          <a:p>
            <a:pPr marL="457200" indent="-457200">
              <a:buFontTx/>
              <a:buChar char="-"/>
            </a:pPr>
            <a:endParaRPr lang="en-US" sz="3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3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Tx/>
              <a:buChar char="-"/>
            </a:pPr>
            <a:endParaRPr lang="en-US" sz="3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3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3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3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3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EE831-7C0A-3DB7-A25F-E3CAF1E954D2}"/>
              </a:ext>
            </a:extLst>
          </p:cNvPr>
          <p:cNvSpPr txBox="1"/>
          <p:nvPr/>
        </p:nvSpPr>
        <p:spPr>
          <a:xfrm>
            <a:off x="4902740" y="7948692"/>
            <a:ext cx="42412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68405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/>
          <p:nvPr/>
        </p:nvSpPr>
        <p:spPr>
          <a:xfrm>
            <a:off x="1990575" y="3463027"/>
            <a:ext cx="9289200" cy="15388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800" b="1" dirty="0">
                <a:solidFill>
                  <a:srgbClr val="EDC442"/>
                </a:solidFill>
                <a:latin typeface="Roboto"/>
                <a:ea typeface="Roboto"/>
                <a:cs typeface="Roboto"/>
                <a:sym typeface="Roboto"/>
              </a:rPr>
              <a:t>Any questions?</a:t>
            </a:r>
            <a:endParaRPr sz="8800" b="1" dirty="0">
              <a:solidFill>
                <a:srgbClr val="EDC44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8" name="Google Shape;68;p15"/>
          <p:cNvSpPr txBox="1"/>
          <p:nvPr/>
        </p:nvSpPr>
        <p:spPr>
          <a:xfrm>
            <a:off x="1219874" y="3986825"/>
            <a:ext cx="9289200" cy="573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2200" dirty="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9" name="Google Shape;69;p15"/>
          <p:cNvSpPr txBox="1"/>
          <p:nvPr/>
        </p:nvSpPr>
        <p:spPr>
          <a:xfrm>
            <a:off x="1219875" y="9428825"/>
            <a:ext cx="10830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>
                <a:solidFill>
                  <a:srgbClr val="24B2A8"/>
                </a:solidFill>
                <a:latin typeface="Roboto"/>
                <a:ea typeface="Roboto"/>
                <a:cs typeface="Roboto"/>
                <a:sym typeface="Roboto"/>
              </a:rPr>
              <a:t>Email:</a:t>
            </a:r>
            <a:r>
              <a:rPr lang="en-GB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GB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contactus@pyramidschoolstrust.org   |   </a:t>
            </a:r>
            <a:r>
              <a:rPr lang="en-GB" b="1">
                <a:solidFill>
                  <a:srgbClr val="24B2A8"/>
                </a:solidFill>
                <a:latin typeface="Roboto"/>
                <a:ea typeface="Roboto"/>
                <a:cs typeface="Roboto"/>
                <a:sym typeface="Roboto"/>
              </a:rPr>
              <a:t>Website:</a:t>
            </a:r>
            <a:r>
              <a:rPr lang="en-GB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 pyramidschoolstrust.org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70" name="Google Shape;70;p15"/>
          <p:cNvPicPr preferRelativeResize="0"/>
          <p:nvPr/>
        </p:nvPicPr>
        <p:blipFill rotWithShape="1">
          <a:blip r:embed="rId4">
            <a:alphaModFix/>
          </a:blip>
          <a:srcRect r="-12485"/>
          <a:stretch/>
        </p:blipFill>
        <p:spPr>
          <a:xfrm>
            <a:off x="1184170" y="8210302"/>
            <a:ext cx="3840026" cy="1171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/>
          <p:nvPr/>
        </p:nvSpPr>
        <p:spPr>
          <a:xfrm>
            <a:off x="2331582" y="3516536"/>
            <a:ext cx="7832368" cy="9540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5000" b="1" dirty="0">
                <a:solidFill>
                  <a:srgbClr val="24B2A8"/>
                </a:solidFill>
                <a:latin typeface="Roboto"/>
                <a:ea typeface="Roboto"/>
                <a:cs typeface="Roboto"/>
                <a:sym typeface="Roboto"/>
              </a:rPr>
              <a:t>Attendance </a:t>
            </a:r>
            <a:endParaRPr sz="5000" b="1" dirty="0">
              <a:solidFill>
                <a:srgbClr val="24B2A8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1" name="Google Shape;61;p14"/>
          <p:cNvSpPr txBox="1"/>
          <p:nvPr/>
        </p:nvSpPr>
        <p:spPr>
          <a:xfrm>
            <a:off x="1219875" y="9428825"/>
            <a:ext cx="10830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>
                <a:solidFill>
                  <a:srgbClr val="24B2A8"/>
                </a:solidFill>
                <a:latin typeface="Roboto"/>
                <a:ea typeface="Roboto"/>
                <a:cs typeface="Roboto"/>
                <a:sym typeface="Roboto"/>
              </a:rPr>
              <a:t>Email:</a:t>
            </a:r>
            <a:r>
              <a:rPr lang="en-GB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 contactus@pyramidschoolstrust.org   |   </a:t>
            </a:r>
            <a:r>
              <a:rPr lang="en-GB" b="1">
                <a:solidFill>
                  <a:srgbClr val="24B2A8"/>
                </a:solidFill>
                <a:latin typeface="Roboto"/>
                <a:ea typeface="Roboto"/>
                <a:cs typeface="Roboto"/>
                <a:sym typeface="Roboto"/>
              </a:rPr>
              <a:t>Website:</a:t>
            </a:r>
            <a:r>
              <a:rPr lang="en-GB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 pyramidschoolstrust.org</a:t>
            </a:r>
            <a:endParaRPr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62" name="Google Shape;62;p14"/>
          <p:cNvPicPr preferRelativeResize="0"/>
          <p:nvPr/>
        </p:nvPicPr>
        <p:blipFill rotWithShape="1">
          <a:blip r:embed="rId4">
            <a:alphaModFix/>
          </a:blip>
          <a:srcRect r="-12485"/>
          <a:stretch/>
        </p:blipFill>
        <p:spPr>
          <a:xfrm>
            <a:off x="1184170" y="8210302"/>
            <a:ext cx="3840026" cy="117187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A7F87E1-D9E7-497D-B0F5-5377A8F7C7A0}"/>
              </a:ext>
            </a:extLst>
          </p:cNvPr>
          <p:cNvSpPr txBox="1"/>
          <p:nvPr/>
        </p:nvSpPr>
        <p:spPr>
          <a:xfrm>
            <a:off x="2331582" y="4617540"/>
            <a:ext cx="8244165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/>
              <a:t>It's crucial for your child to attend school regularly for academic success, social development, and future opportunities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6BE74C0-ED74-D7B4-AD8C-22E5BC36CBD6}"/>
              </a:ext>
            </a:extLst>
          </p:cNvPr>
          <p:cNvSpPr txBox="1"/>
          <p:nvPr/>
        </p:nvSpPr>
        <p:spPr>
          <a:xfrm>
            <a:off x="1231200" y="1767628"/>
            <a:ext cx="10830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>
                <a:solidFill>
                  <a:schemeClr val="accent4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Elaine Hughes, Pyramid Schools </a:t>
            </a:r>
          </a:p>
          <a:p>
            <a:pPr algn="ctr"/>
            <a:r>
              <a:rPr lang="en-GB" sz="4400" b="1" dirty="0">
                <a:solidFill>
                  <a:schemeClr val="accent4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Trust Executive Safeguarding Lead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E81924E-5D70-0F2E-EB12-0A705C2520AE}"/>
              </a:ext>
            </a:extLst>
          </p:cNvPr>
          <p:cNvSpPr txBox="1"/>
          <p:nvPr/>
        </p:nvSpPr>
        <p:spPr>
          <a:xfrm>
            <a:off x="1184170" y="653143"/>
            <a:ext cx="119603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chemeClr val="accent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Welcome and Introduction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/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/>
          <p:nvPr/>
        </p:nvSpPr>
        <p:spPr>
          <a:xfrm>
            <a:off x="1335213" y="457975"/>
            <a:ext cx="5579936" cy="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5000" b="1" dirty="0">
                <a:solidFill>
                  <a:srgbClr val="24B2A8"/>
                </a:solidFill>
                <a:latin typeface="Roboto"/>
                <a:ea typeface="Roboto"/>
                <a:cs typeface="Roboto"/>
                <a:sym typeface="Roboto"/>
              </a:rPr>
              <a:t>Every Day Counts!</a:t>
            </a:r>
            <a:endParaRPr sz="5000" b="1" dirty="0">
              <a:solidFill>
                <a:srgbClr val="24B2A8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1" name="Google Shape;61;p14"/>
          <p:cNvSpPr txBox="1"/>
          <p:nvPr/>
        </p:nvSpPr>
        <p:spPr>
          <a:xfrm>
            <a:off x="1219875" y="9428825"/>
            <a:ext cx="10830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>
                <a:solidFill>
                  <a:srgbClr val="24B2A8"/>
                </a:solidFill>
                <a:latin typeface="Roboto"/>
                <a:ea typeface="Roboto"/>
                <a:cs typeface="Roboto"/>
                <a:sym typeface="Roboto"/>
              </a:rPr>
              <a:t>Email:</a:t>
            </a:r>
            <a:r>
              <a:rPr lang="en-GB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 contactus@pyramidschoolstrust.org   |   </a:t>
            </a:r>
            <a:r>
              <a:rPr lang="en-GB" b="1">
                <a:solidFill>
                  <a:srgbClr val="24B2A8"/>
                </a:solidFill>
                <a:latin typeface="Roboto"/>
                <a:ea typeface="Roboto"/>
                <a:cs typeface="Roboto"/>
                <a:sym typeface="Roboto"/>
              </a:rPr>
              <a:t>Website:</a:t>
            </a:r>
            <a:r>
              <a:rPr lang="en-GB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 pyramidschoolstrust.org</a:t>
            </a:r>
            <a:endParaRPr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62" name="Google Shape;62;p14"/>
          <p:cNvPicPr preferRelativeResize="0"/>
          <p:nvPr/>
        </p:nvPicPr>
        <p:blipFill rotWithShape="1">
          <a:blip r:embed="rId4">
            <a:alphaModFix/>
          </a:blip>
          <a:srcRect r="-12485"/>
          <a:stretch/>
        </p:blipFill>
        <p:spPr>
          <a:xfrm>
            <a:off x="1184170" y="8210302"/>
            <a:ext cx="3840026" cy="117187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BCF1654-3972-F5DD-2A82-002D7B0817E3}"/>
              </a:ext>
            </a:extLst>
          </p:cNvPr>
          <p:cNvSpPr txBox="1"/>
          <p:nvPr/>
        </p:nvSpPr>
        <p:spPr>
          <a:xfrm>
            <a:off x="762675" y="6895254"/>
            <a:ext cx="10263116" cy="1185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GB" sz="32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Calibri" panose="020F0502020204030204" pitchFamily="34" charset="0"/>
              </a:rPr>
              <a:t>Safety Net, being in school ensures trusted adults (teachers/staff) have eyes on your child</a:t>
            </a:r>
            <a:r>
              <a:rPr lang="en-GB" sz="3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8DCB1A6-C1D0-EF4D-193B-7E457496C762}"/>
              </a:ext>
            </a:extLst>
          </p:cNvPr>
          <p:cNvSpPr txBox="1"/>
          <p:nvPr/>
        </p:nvSpPr>
        <p:spPr>
          <a:xfrm>
            <a:off x="1045028" y="1812428"/>
            <a:ext cx="13405757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effectLst/>
                <a:latin typeface="Roboto" panose="02000000000000000000" pitchFamily="2" charset="0"/>
                <a:ea typeface="Roboto" panose="02000000000000000000" pitchFamily="2" charset="0"/>
                <a:cs typeface="Calibri" panose="020F0502020204030204" pitchFamily="34" charset="0"/>
              </a:rPr>
              <a:t>Not only does attendance support academic achievement but it also supports</a:t>
            </a:r>
            <a:r>
              <a:rPr lang="en-GB" b="1" dirty="0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:</a:t>
            </a:r>
            <a:endParaRPr lang="en-GB" sz="1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FBDA4F3-FCF0-94FC-534B-BFD4E7AD0B1D}"/>
              </a:ext>
            </a:extLst>
          </p:cNvPr>
          <p:cNvSpPr txBox="1"/>
          <p:nvPr/>
        </p:nvSpPr>
        <p:spPr>
          <a:xfrm>
            <a:off x="1045028" y="3154399"/>
            <a:ext cx="146025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GB" sz="32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Calibri" panose="020F0502020204030204" pitchFamily="34" charset="0"/>
              </a:rPr>
              <a:t>Building connections and strong friendships</a:t>
            </a:r>
            <a:r>
              <a:rPr lang="en-GB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en-GB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3AE8D3-3404-5764-DBB6-5B995A8B7D93}"/>
              </a:ext>
            </a:extLst>
          </p:cNvPr>
          <p:cNvSpPr txBox="1"/>
          <p:nvPr/>
        </p:nvSpPr>
        <p:spPr>
          <a:xfrm>
            <a:off x="1075296" y="4074690"/>
            <a:ext cx="111197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GB" sz="32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Calibri" panose="020F0502020204030204" pitchFamily="34" charset="0"/>
              </a:rPr>
              <a:t>Creates a sense of belonging</a:t>
            </a:r>
            <a:endParaRPr lang="en-GB" sz="32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BE4E0FF-182D-03DA-A305-3B2F035C1CE2}"/>
              </a:ext>
            </a:extLst>
          </p:cNvPr>
          <p:cNvSpPr txBox="1"/>
          <p:nvPr/>
        </p:nvSpPr>
        <p:spPr>
          <a:xfrm>
            <a:off x="1140610" y="4981517"/>
            <a:ext cx="1098912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GB" sz="32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Calibri" panose="020F0502020204030204" pitchFamily="34" charset="0"/>
              </a:rPr>
              <a:t> Develops a sense of self worth and confidence </a:t>
            </a:r>
            <a:endParaRPr lang="en-GB" sz="3200" dirty="0">
              <a:effectLst/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046027C-7867-CB03-5552-9BF1478082D4}"/>
              </a:ext>
            </a:extLst>
          </p:cNvPr>
          <p:cNvSpPr txBox="1"/>
          <p:nvPr/>
        </p:nvSpPr>
        <p:spPr>
          <a:xfrm>
            <a:off x="1219875" y="5919122"/>
            <a:ext cx="120668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GB" sz="32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Calibri" panose="020F0502020204030204" pitchFamily="34" charset="0"/>
              </a:rPr>
              <a:t>Routine and consistency reduces anxiety</a:t>
            </a:r>
            <a:endParaRPr lang="en-GB" sz="32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6259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/>
          <p:nvPr/>
        </p:nvSpPr>
        <p:spPr>
          <a:xfrm>
            <a:off x="4637053" y="318652"/>
            <a:ext cx="9289200" cy="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5000" b="1" dirty="0">
                <a:solidFill>
                  <a:srgbClr val="24B2A8"/>
                </a:solidFill>
                <a:latin typeface="Roboto"/>
                <a:ea typeface="Roboto"/>
                <a:cs typeface="Roboto"/>
                <a:sym typeface="Roboto"/>
              </a:rPr>
              <a:t>Every Day Counts!!</a:t>
            </a:r>
            <a:endParaRPr sz="5000" b="1" dirty="0">
              <a:solidFill>
                <a:srgbClr val="24B2A8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1" name="Google Shape;61;p14"/>
          <p:cNvSpPr txBox="1"/>
          <p:nvPr/>
        </p:nvSpPr>
        <p:spPr>
          <a:xfrm>
            <a:off x="1219875" y="9428825"/>
            <a:ext cx="10830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>
                <a:solidFill>
                  <a:srgbClr val="24B2A8"/>
                </a:solidFill>
                <a:latin typeface="Roboto"/>
                <a:ea typeface="Roboto"/>
                <a:cs typeface="Roboto"/>
                <a:sym typeface="Roboto"/>
              </a:rPr>
              <a:t>Email:</a:t>
            </a:r>
            <a:r>
              <a:rPr lang="en-GB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 contactus@pyramidschoolstrust.org   |   </a:t>
            </a:r>
            <a:r>
              <a:rPr lang="en-GB" b="1">
                <a:solidFill>
                  <a:srgbClr val="24B2A8"/>
                </a:solidFill>
                <a:latin typeface="Roboto"/>
                <a:ea typeface="Roboto"/>
                <a:cs typeface="Roboto"/>
                <a:sym typeface="Roboto"/>
              </a:rPr>
              <a:t>Website:</a:t>
            </a:r>
            <a:r>
              <a:rPr lang="en-GB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 pyramidschoolstrust.org</a:t>
            </a:r>
            <a:endParaRPr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62" name="Google Shape;62;p14"/>
          <p:cNvPicPr preferRelativeResize="0"/>
          <p:nvPr/>
        </p:nvPicPr>
        <p:blipFill rotWithShape="1">
          <a:blip r:embed="rId4">
            <a:alphaModFix/>
          </a:blip>
          <a:srcRect r="-12485"/>
          <a:stretch/>
        </p:blipFill>
        <p:spPr>
          <a:xfrm>
            <a:off x="1184170" y="8210302"/>
            <a:ext cx="3840026" cy="117187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8B102CD-065B-AACA-4007-80568809686F}"/>
              </a:ext>
            </a:extLst>
          </p:cNvPr>
          <p:cNvSpPr txBox="1"/>
          <p:nvPr/>
        </p:nvSpPr>
        <p:spPr>
          <a:xfrm>
            <a:off x="1514901" y="1021316"/>
            <a:ext cx="10957976" cy="1698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>
              <a:effectLst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GB" sz="4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Impact of missing school on your child’s skills:</a:t>
            </a:r>
          </a:p>
          <a:p>
            <a:pPr marL="457200" lvl="1">
              <a:lnSpc>
                <a:spcPct val="107000"/>
              </a:lnSpc>
              <a:spcAft>
                <a:spcPts val="800"/>
              </a:spcAft>
              <a:buSzPts val="1000"/>
              <a:tabLst>
                <a:tab pos="914400" algn="l"/>
              </a:tabLst>
            </a:pPr>
            <a:r>
              <a:rPr lang="en-GB" sz="4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endParaRPr lang="en-GB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9FA9990-226D-6B8A-396F-62B375E52A4D}"/>
              </a:ext>
            </a:extLst>
          </p:cNvPr>
          <p:cNvSpPr txBox="1"/>
          <p:nvPr/>
        </p:nvSpPr>
        <p:spPr>
          <a:xfrm>
            <a:off x="1514901" y="2120894"/>
            <a:ext cx="9198591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en-GB" sz="3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Missed opportunities for collaborative projects</a:t>
            </a:r>
            <a:endParaRPr lang="en-GB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F5E2E1-8704-9A11-13CB-14CEB8F4CEF7}"/>
              </a:ext>
            </a:extLst>
          </p:cNvPr>
          <p:cNvSpPr txBox="1"/>
          <p:nvPr/>
        </p:nvSpPr>
        <p:spPr>
          <a:xfrm>
            <a:off x="1514901" y="3388421"/>
            <a:ext cx="988097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3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Development and  building critical thinking skills</a:t>
            </a:r>
            <a:endParaRPr lang="en-GB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1E35203-DBC8-718E-67EC-4B6A2FAA3167}"/>
              </a:ext>
            </a:extLst>
          </p:cNvPr>
          <p:cNvSpPr txBox="1"/>
          <p:nvPr/>
        </p:nvSpPr>
        <p:spPr>
          <a:xfrm>
            <a:off x="1514901" y="5589808"/>
            <a:ext cx="842066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3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Developing social awareness.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FC67C2-27AE-7898-5508-C7B02D962AB8}"/>
              </a:ext>
            </a:extLst>
          </p:cNvPr>
          <p:cNvSpPr txBox="1"/>
          <p:nvPr/>
        </p:nvSpPr>
        <p:spPr>
          <a:xfrm>
            <a:off x="1503073" y="4469779"/>
            <a:ext cx="82978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en-GB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Developing problem solving skills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9CE3C14-2D10-CD0D-A304-A076F7D9B1DF}"/>
              </a:ext>
            </a:extLst>
          </p:cNvPr>
          <p:cNvSpPr txBox="1"/>
          <p:nvPr/>
        </p:nvSpPr>
        <p:spPr>
          <a:xfrm>
            <a:off x="1184170" y="6513909"/>
            <a:ext cx="919859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These are the skills your </a:t>
            </a:r>
            <a:r>
              <a:rPr lang="en-GB" sz="4000" b="1" dirty="0">
                <a:solidFill>
                  <a:srgbClr val="22222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children will</a:t>
            </a:r>
            <a:r>
              <a:rPr lang="en-GB" sz="4000" b="1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need to be able to work or function successfully in society</a:t>
            </a:r>
            <a:r>
              <a:rPr lang="en-GB" sz="1800" dirty="0">
                <a:solidFill>
                  <a:srgbClr val="222222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07087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/>
          <p:nvPr/>
        </p:nvSpPr>
        <p:spPr>
          <a:xfrm>
            <a:off x="1219875" y="9428825"/>
            <a:ext cx="10830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>
                <a:solidFill>
                  <a:srgbClr val="24B2A8"/>
                </a:solidFill>
                <a:latin typeface="Roboto"/>
                <a:ea typeface="Roboto"/>
                <a:cs typeface="Roboto"/>
                <a:sym typeface="Roboto"/>
              </a:rPr>
              <a:t>Email:</a:t>
            </a:r>
            <a:r>
              <a:rPr lang="en-GB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 contactus@pyramidschoolstrust.org   |   </a:t>
            </a:r>
            <a:r>
              <a:rPr lang="en-GB" b="1">
                <a:solidFill>
                  <a:srgbClr val="24B2A8"/>
                </a:solidFill>
                <a:latin typeface="Roboto"/>
                <a:ea typeface="Roboto"/>
                <a:cs typeface="Roboto"/>
                <a:sym typeface="Roboto"/>
              </a:rPr>
              <a:t>Website:</a:t>
            </a:r>
            <a:r>
              <a:rPr lang="en-GB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 pyramidschoolstrust.org</a:t>
            </a:r>
            <a:endParaRPr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62" name="Google Shape;62;p14"/>
          <p:cNvPicPr preferRelativeResize="0"/>
          <p:nvPr/>
        </p:nvPicPr>
        <p:blipFill rotWithShape="1">
          <a:blip r:embed="rId4">
            <a:alphaModFix/>
          </a:blip>
          <a:srcRect r="-12485"/>
          <a:stretch/>
        </p:blipFill>
        <p:spPr>
          <a:xfrm>
            <a:off x="1184170" y="8210302"/>
            <a:ext cx="3840026" cy="117187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A2D4213-A1A8-2A4F-84B7-ED3B8BEA5430}"/>
              </a:ext>
            </a:extLst>
          </p:cNvPr>
          <p:cNvSpPr txBox="1"/>
          <p:nvPr/>
        </p:nvSpPr>
        <p:spPr>
          <a:xfrm>
            <a:off x="3712192" y="496388"/>
            <a:ext cx="925318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The Department for Education (DfE) expects at least 96% attendance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FA4DA33-B42A-4D41-0DB7-2FB91CAD439A}"/>
              </a:ext>
            </a:extLst>
          </p:cNvPr>
          <p:cNvSpPr txBox="1"/>
          <p:nvPr/>
        </p:nvSpPr>
        <p:spPr>
          <a:xfrm>
            <a:off x="2352639" y="1676632"/>
            <a:ext cx="9289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FF0000"/>
                </a:solidFill>
              </a:rPr>
              <a:t>Penalty Notice Fines for absence from school changed on 19</a:t>
            </a:r>
            <a:r>
              <a:rPr lang="en-GB" sz="2400" b="1" baseline="30000" dirty="0">
                <a:solidFill>
                  <a:srgbClr val="FF0000"/>
                </a:solidFill>
              </a:rPr>
              <a:t>th</a:t>
            </a:r>
            <a:r>
              <a:rPr lang="en-GB" sz="2400" b="1" dirty="0">
                <a:solidFill>
                  <a:srgbClr val="FF0000"/>
                </a:solidFill>
              </a:rPr>
              <a:t> August 2024. Penalty Notice fines increased to £160 for each parent for each child.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3DD18E-843D-FB44-F680-FFDB466F9D47}"/>
              </a:ext>
            </a:extLst>
          </p:cNvPr>
          <p:cNvSpPr txBox="1"/>
          <p:nvPr/>
        </p:nvSpPr>
        <p:spPr>
          <a:xfrm>
            <a:off x="1219875" y="3265359"/>
            <a:ext cx="3961036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You can be fined if your child has a total of 4 days of unauthorised absences in 10 school weeks, for things like:</a:t>
            </a:r>
          </a:p>
          <a:p>
            <a:endParaRPr lang="en-GB" sz="20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Being late after the register has closed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Truancy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Taking a holiday without permission from the school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Or if the head teacher isn’t satisfied for the reason for missing school</a:t>
            </a:r>
            <a:r>
              <a:rPr lang="en-GB" sz="2000" b="1" dirty="0"/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F705BA8-4D03-48FE-C6A6-860CEBE094CE}"/>
              </a:ext>
            </a:extLst>
          </p:cNvPr>
          <p:cNvSpPr txBox="1"/>
          <p:nvPr/>
        </p:nvSpPr>
        <p:spPr>
          <a:xfrm>
            <a:off x="5577871" y="6146580"/>
            <a:ext cx="449011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Over a rolling 3-year period the sanctions are:</a:t>
            </a:r>
          </a:p>
          <a:p>
            <a:endParaRPr lang="en-GB" sz="20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1</a:t>
            </a:r>
            <a:r>
              <a:rPr lang="en-GB" sz="2000" baseline="30000" dirty="0"/>
              <a:t>st</a:t>
            </a:r>
            <a:r>
              <a:rPr lang="en-GB" sz="2000" dirty="0"/>
              <a:t> offence - £160 reduced to £80 if paid within 21 days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2</a:t>
            </a:r>
            <a:r>
              <a:rPr lang="en-GB" sz="2000" baseline="30000" dirty="0"/>
              <a:t>nd</a:t>
            </a:r>
            <a:r>
              <a:rPr lang="en-GB" sz="2000" dirty="0"/>
              <a:t> offence - £160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3</a:t>
            </a:r>
            <a:r>
              <a:rPr lang="en-GB" sz="2000" baseline="30000" dirty="0"/>
              <a:t>rd</a:t>
            </a:r>
            <a:r>
              <a:rPr lang="en-GB" sz="2000" dirty="0"/>
              <a:t> offence – Court hearing and up to £2,500 fine, or up to 3 months in prison and a criminal record.</a:t>
            </a:r>
          </a:p>
        </p:txBody>
      </p:sp>
      <p:pic>
        <p:nvPicPr>
          <p:cNvPr id="1026" name="Picture 2" descr="Judge gavel black icon Judge gavel black icon. Auction silhouette hammer. Isolated on white background. Vector illustration flat design. Pictogram law. Gavel stock vector">
            <a:extLst>
              <a:ext uri="{FF2B5EF4-FFF2-40B4-BE49-F238E27FC236}">
                <a16:creationId xmlns:a16="http://schemas.microsoft.com/office/drawing/2014/main" id="{319281D5-5289-DAEC-857C-01338AAD49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3455" y="2622270"/>
            <a:ext cx="3104387" cy="3104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5346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/>
          <p:nvPr/>
        </p:nvSpPr>
        <p:spPr>
          <a:xfrm>
            <a:off x="883918" y="3523268"/>
            <a:ext cx="9935869" cy="4062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 dirty="0"/>
              <a:t>The Department of Education’s Statutory guidance, which came into force on 19th August 2024, removes the ability for schools to approve holidays in term time.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sz="28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 dirty="0"/>
              <a:t>Term-time leave can only be authorised in exceptional circumstances and it must be requested in advance by the parent who the pupil normally lives with.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sz="28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 dirty="0"/>
              <a:t> There is no right or entitlement to any term-time leave. </a:t>
            </a:r>
            <a:endParaRPr sz="2800" b="1" dirty="0">
              <a:solidFill>
                <a:srgbClr val="24B2A8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1" name="Google Shape;61;p14"/>
          <p:cNvSpPr txBox="1"/>
          <p:nvPr/>
        </p:nvSpPr>
        <p:spPr>
          <a:xfrm>
            <a:off x="1219875" y="9428825"/>
            <a:ext cx="10830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>
                <a:solidFill>
                  <a:srgbClr val="24B2A8"/>
                </a:solidFill>
                <a:latin typeface="Roboto"/>
                <a:ea typeface="Roboto"/>
                <a:cs typeface="Roboto"/>
                <a:sym typeface="Roboto"/>
              </a:rPr>
              <a:t>Email:</a:t>
            </a:r>
            <a:r>
              <a:rPr lang="en-GB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 contactus@pyramidschoolstrust.org   |   </a:t>
            </a:r>
            <a:r>
              <a:rPr lang="en-GB" b="1">
                <a:solidFill>
                  <a:srgbClr val="24B2A8"/>
                </a:solidFill>
                <a:latin typeface="Roboto"/>
                <a:ea typeface="Roboto"/>
                <a:cs typeface="Roboto"/>
                <a:sym typeface="Roboto"/>
              </a:rPr>
              <a:t>Website:</a:t>
            </a:r>
            <a:r>
              <a:rPr lang="en-GB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 pyramidschoolstrust.org</a:t>
            </a:r>
            <a:endParaRPr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62" name="Google Shape;62;p14"/>
          <p:cNvPicPr preferRelativeResize="0"/>
          <p:nvPr/>
        </p:nvPicPr>
        <p:blipFill rotWithShape="1">
          <a:blip r:embed="rId4">
            <a:alphaModFix/>
          </a:blip>
          <a:srcRect r="-12485"/>
          <a:stretch/>
        </p:blipFill>
        <p:spPr>
          <a:xfrm>
            <a:off x="1184170" y="8210302"/>
            <a:ext cx="3840026" cy="117187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50D4397-914E-E98E-BF0A-AFD48418A2CE}"/>
              </a:ext>
            </a:extLst>
          </p:cNvPr>
          <p:cNvSpPr txBox="1"/>
          <p:nvPr/>
        </p:nvSpPr>
        <p:spPr>
          <a:xfrm>
            <a:off x="1727212" y="1509106"/>
            <a:ext cx="981592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b="1" dirty="0">
                <a:solidFill>
                  <a:srgbClr val="00B0F0"/>
                </a:solidFill>
              </a:rPr>
              <a:t>Term-time leave</a:t>
            </a:r>
          </a:p>
        </p:txBody>
      </p:sp>
      <p:pic>
        <p:nvPicPr>
          <p:cNvPr id="2050" name="Picture 2" descr="The No Jar">
            <a:extLst>
              <a:ext uri="{FF2B5EF4-FFF2-40B4-BE49-F238E27FC236}">
                <a16:creationId xmlns:a16="http://schemas.microsoft.com/office/drawing/2014/main" id="{B15D00CF-FA8C-1B17-7085-0EC61ADE15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2447" y="235888"/>
            <a:ext cx="4934681" cy="2960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87935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8">
          <a:extLst>
            <a:ext uri="{FF2B5EF4-FFF2-40B4-BE49-F238E27FC236}">
              <a16:creationId xmlns:a16="http://schemas.microsoft.com/office/drawing/2014/main" id="{9A3E8E32-ABC5-EFDB-F4A4-5FC5DEE9E5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>
            <a:extLst>
              <a:ext uri="{FF2B5EF4-FFF2-40B4-BE49-F238E27FC236}">
                <a16:creationId xmlns:a16="http://schemas.microsoft.com/office/drawing/2014/main" id="{C04FDD97-9395-7CBC-C4E1-1526DB084C86}"/>
              </a:ext>
            </a:extLst>
          </p:cNvPr>
          <p:cNvSpPr txBox="1"/>
          <p:nvPr/>
        </p:nvSpPr>
        <p:spPr>
          <a:xfrm>
            <a:off x="813853" y="827901"/>
            <a:ext cx="13571618" cy="1723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5000" b="1" dirty="0">
                <a:solidFill>
                  <a:srgbClr val="24B2A8"/>
                </a:solidFill>
                <a:latin typeface="Roboto"/>
                <a:ea typeface="Roboto"/>
                <a:cs typeface="Roboto"/>
                <a:sym typeface="Roboto"/>
              </a:rPr>
              <a:t>When do I or don’t I sent my child to school??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0" b="1" dirty="0">
              <a:solidFill>
                <a:srgbClr val="24B2A8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1" name="Google Shape;61;p14">
            <a:extLst>
              <a:ext uri="{FF2B5EF4-FFF2-40B4-BE49-F238E27FC236}">
                <a16:creationId xmlns:a16="http://schemas.microsoft.com/office/drawing/2014/main" id="{9F3B19A6-74C4-AE7F-E572-FD7D69210085}"/>
              </a:ext>
            </a:extLst>
          </p:cNvPr>
          <p:cNvSpPr txBox="1"/>
          <p:nvPr/>
        </p:nvSpPr>
        <p:spPr>
          <a:xfrm>
            <a:off x="1219875" y="9428825"/>
            <a:ext cx="10830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>
                <a:solidFill>
                  <a:srgbClr val="24B2A8"/>
                </a:solidFill>
                <a:latin typeface="Roboto"/>
                <a:ea typeface="Roboto"/>
                <a:cs typeface="Roboto"/>
                <a:sym typeface="Roboto"/>
              </a:rPr>
              <a:t>Email:</a:t>
            </a:r>
            <a:r>
              <a:rPr lang="en-GB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 contactus@pyramidschoolstrust.org   |   </a:t>
            </a:r>
            <a:r>
              <a:rPr lang="en-GB" b="1">
                <a:solidFill>
                  <a:srgbClr val="24B2A8"/>
                </a:solidFill>
                <a:latin typeface="Roboto"/>
                <a:ea typeface="Roboto"/>
                <a:cs typeface="Roboto"/>
                <a:sym typeface="Roboto"/>
              </a:rPr>
              <a:t>Website:</a:t>
            </a:r>
            <a:r>
              <a:rPr lang="en-GB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 pyramidschoolstrust.org</a:t>
            </a:r>
            <a:endParaRPr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62" name="Google Shape;62;p14">
            <a:extLst>
              <a:ext uri="{FF2B5EF4-FFF2-40B4-BE49-F238E27FC236}">
                <a16:creationId xmlns:a16="http://schemas.microsoft.com/office/drawing/2014/main" id="{23C1ED6F-C547-8249-35F4-902165AA2048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-12485"/>
          <a:stretch/>
        </p:blipFill>
        <p:spPr>
          <a:xfrm>
            <a:off x="1184170" y="8210302"/>
            <a:ext cx="3840026" cy="117187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A8EE831-7C0A-3DB7-A25F-E3CAF1E954D2}"/>
              </a:ext>
            </a:extLst>
          </p:cNvPr>
          <p:cNvSpPr txBox="1"/>
          <p:nvPr/>
        </p:nvSpPr>
        <p:spPr>
          <a:xfrm>
            <a:off x="4902740" y="7948692"/>
            <a:ext cx="42412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 </a:t>
            </a:r>
          </a:p>
        </p:txBody>
      </p:sp>
      <p:pic>
        <p:nvPicPr>
          <p:cNvPr id="1026" name="Picture 2" descr="Scratching Head Cartoon Images – Browse 7,125 Stock Photos, Vectors, and  Video | Adobe Stock">
            <a:extLst>
              <a:ext uri="{FF2B5EF4-FFF2-40B4-BE49-F238E27FC236}">
                <a16:creationId xmlns:a16="http://schemas.microsoft.com/office/drawing/2014/main" id="{DD9E6236-7E35-F863-A1E9-06A9B61C1E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4871" y="2551419"/>
            <a:ext cx="2277931" cy="2277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4287F95-09D3-5534-CBBE-6480FC4BD835}"/>
              </a:ext>
            </a:extLst>
          </p:cNvPr>
          <p:cNvSpPr txBox="1"/>
          <p:nvPr/>
        </p:nvSpPr>
        <p:spPr>
          <a:xfrm>
            <a:off x="-130629" y="2850959"/>
            <a:ext cx="983206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3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3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Tx/>
              <a:buChar char="-"/>
            </a:pPr>
            <a:endParaRPr lang="en-US" sz="3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3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Tx/>
              <a:buChar char="-"/>
            </a:pPr>
            <a:endParaRPr lang="en-US" sz="3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3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3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3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3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5" name="Picture 2" descr="Scratching Head Cartoon Images – Browse 7,125 Stock Photos, Vectors, and  Video | Adobe Stock">
            <a:extLst>
              <a:ext uri="{FF2B5EF4-FFF2-40B4-BE49-F238E27FC236}">
                <a16:creationId xmlns:a16="http://schemas.microsoft.com/office/drawing/2014/main" id="{A25509A8-0FA5-CE1F-0CF0-80F57CFBB8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7271" y="2703819"/>
            <a:ext cx="2277931" cy="2277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Young woman scratching her head. Puzzled girl scraping hair, feeling doubt  or hesitating. Question and doubt concept. 37043849 Vector Art at Vecteezy">
            <a:extLst>
              <a:ext uri="{FF2B5EF4-FFF2-40B4-BE49-F238E27FC236}">
                <a16:creationId xmlns:a16="http://schemas.microsoft.com/office/drawing/2014/main" id="{C7141151-37F5-1AB6-DEAF-07799B78C2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571" y="1719213"/>
            <a:ext cx="3265251" cy="3265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Panic Girl. An image of a girl in a panic.">
            <a:extLst>
              <a:ext uri="{FF2B5EF4-FFF2-40B4-BE49-F238E27FC236}">
                <a16:creationId xmlns:a16="http://schemas.microsoft.com/office/drawing/2014/main" id="{F3BB9A86-788B-2C8E-6CF8-C93FD6B2A8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0729" y="2006821"/>
            <a:ext cx="3290835" cy="3290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A cartoon exhausted woman, surrounded by screaming kids, after a hard day, is ready for a break.">
            <a:extLst>
              <a:ext uri="{FF2B5EF4-FFF2-40B4-BE49-F238E27FC236}">
                <a16:creationId xmlns:a16="http://schemas.microsoft.com/office/drawing/2014/main" id="{27958997-7BA1-85F3-ABAD-4F5A97C83A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4411" y="5143500"/>
            <a:ext cx="2944339" cy="3371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A quirky black and white cartoon of a nervous dog, ink-drawn with a frazzled and jittery expression. Frazzled illustrations">
            <a:extLst>
              <a:ext uri="{FF2B5EF4-FFF2-40B4-BE49-F238E27FC236}">
                <a16:creationId xmlns:a16="http://schemas.microsoft.com/office/drawing/2014/main" id="{C9F15034-1EF5-A5E7-3C7E-3E8A6AEFBF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0564" y="6029551"/>
            <a:ext cx="3608614" cy="2351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0112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/>
          <p:nvPr/>
        </p:nvSpPr>
        <p:spPr>
          <a:xfrm>
            <a:off x="405102" y="348449"/>
            <a:ext cx="14568197" cy="9540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5000" b="1" dirty="0">
                <a:solidFill>
                  <a:srgbClr val="24B2A8"/>
                </a:solidFill>
                <a:latin typeface="Roboto"/>
                <a:ea typeface="Roboto"/>
                <a:cs typeface="Roboto"/>
                <a:sym typeface="Roboto"/>
              </a:rPr>
              <a:t>Don’t be stressed, if you are not sure talk to us</a:t>
            </a:r>
            <a:endParaRPr sz="5000" b="1" dirty="0">
              <a:solidFill>
                <a:srgbClr val="24B2A8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1" name="Google Shape;61;p14"/>
          <p:cNvSpPr txBox="1"/>
          <p:nvPr/>
        </p:nvSpPr>
        <p:spPr>
          <a:xfrm>
            <a:off x="1219875" y="9428825"/>
            <a:ext cx="10830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>
                <a:solidFill>
                  <a:srgbClr val="24B2A8"/>
                </a:solidFill>
                <a:latin typeface="Roboto"/>
                <a:ea typeface="Roboto"/>
                <a:cs typeface="Roboto"/>
                <a:sym typeface="Roboto"/>
              </a:rPr>
              <a:t>Email:</a:t>
            </a:r>
            <a:r>
              <a:rPr lang="en-GB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 contactus@pyramidschoolstrust.org   |   </a:t>
            </a:r>
            <a:r>
              <a:rPr lang="en-GB" b="1">
                <a:solidFill>
                  <a:srgbClr val="24B2A8"/>
                </a:solidFill>
                <a:latin typeface="Roboto"/>
                <a:ea typeface="Roboto"/>
                <a:cs typeface="Roboto"/>
                <a:sym typeface="Roboto"/>
              </a:rPr>
              <a:t>Website:</a:t>
            </a:r>
            <a:r>
              <a:rPr lang="en-GB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 pyramidschoolstrust.org</a:t>
            </a:r>
            <a:endParaRPr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62" name="Google Shape;62;p14"/>
          <p:cNvPicPr preferRelativeResize="0"/>
          <p:nvPr/>
        </p:nvPicPr>
        <p:blipFill rotWithShape="1">
          <a:blip r:embed="rId4">
            <a:alphaModFix/>
          </a:blip>
          <a:srcRect r="-12485"/>
          <a:stretch/>
        </p:blipFill>
        <p:spPr>
          <a:xfrm>
            <a:off x="1184170" y="8210302"/>
            <a:ext cx="3840026" cy="117187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806140D-1F9D-BAC2-9FF7-4762B88CC943}"/>
              </a:ext>
            </a:extLst>
          </p:cNvPr>
          <p:cNvSpPr txBox="1"/>
          <p:nvPr/>
        </p:nvSpPr>
        <p:spPr>
          <a:xfrm>
            <a:off x="405102" y="1808187"/>
            <a:ext cx="132129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latin typeface="Roboto" panose="02000000000000000000" pitchFamily="2" charset="0"/>
                <a:ea typeface="Roboto" panose="02000000000000000000" pitchFamily="2" charset="0"/>
                <a:cs typeface="Calibri" panose="020F0502020204030204" pitchFamily="34" charset="0"/>
              </a:rPr>
              <a:t>Be clear about when to keep your child at home – </a:t>
            </a:r>
            <a:r>
              <a:rPr lang="en-GB" sz="3600" dirty="0">
                <a:latin typeface="Roboto" panose="02000000000000000000" pitchFamily="2" charset="0"/>
                <a:ea typeface="Roboto" panose="02000000000000000000" pitchFamily="2" charset="0"/>
                <a:cs typeface="Calibri" panose="020F0502020204030204" pitchFamily="34" charset="0"/>
              </a:rPr>
              <a:t>Stay home with a fever (38 degrees centigrade).  </a:t>
            </a:r>
            <a:endParaRPr lang="en-GB" sz="3600" b="1" dirty="0">
              <a:latin typeface="Roboto" panose="02000000000000000000" pitchFamily="2" charset="0"/>
              <a:ea typeface="Roboto" panose="02000000000000000000" pitchFamily="2" charset="0"/>
              <a:cs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7EE914D-8256-D2AB-46FB-E99F6B70857E}"/>
              </a:ext>
            </a:extLst>
          </p:cNvPr>
          <p:cNvSpPr txBox="1"/>
          <p:nvPr/>
        </p:nvSpPr>
        <p:spPr>
          <a:xfrm>
            <a:off x="405101" y="3430436"/>
            <a:ext cx="126577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latin typeface="Roboto" panose="02000000000000000000" pitchFamily="2" charset="0"/>
                <a:ea typeface="Roboto" panose="02000000000000000000" pitchFamily="2" charset="0"/>
              </a:rPr>
              <a:t>Nits</a:t>
            </a:r>
            <a:r>
              <a:rPr lang="en-GB" sz="3600" dirty="0">
                <a:latin typeface="Roboto" panose="02000000000000000000" pitchFamily="2" charset="0"/>
                <a:ea typeface="Roboto" panose="02000000000000000000" pitchFamily="2" charset="0"/>
              </a:rPr>
              <a:t> - If you child has nits, then it is fine to sent them in.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E6BB1B9-9C86-29AE-0AB2-AC0F2C3890F7}"/>
              </a:ext>
            </a:extLst>
          </p:cNvPr>
          <p:cNvSpPr txBox="1"/>
          <p:nvPr/>
        </p:nvSpPr>
        <p:spPr>
          <a:xfrm>
            <a:off x="405101" y="6078156"/>
            <a:ext cx="129516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latin typeface="Roboto" panose="02000000000000000000" pitchFamily="2" charset="0"/>
                <a:ea typeface="Roboto" panose="02000000000000000000" pitchFamily="2" charset="0"/>
              </a:rPr>
              <a:t>Coughs and colds </a:t>
            </a:r>
            <a:r>
              <a:rPr lang="en-GB" sz="3600" dirty="0">
                <a:latin typeface="Roboto" panose="02000000000000000000" pitchFamily="2" charset="0"/>
                <a:ea typeface="Roboto" panose="02000000000000000000" pitchFamily="2" charset="0"/>
              </a:rPr>
              <a:t>– It is find to send your child to school </a:t>
            </a:r>
          </a:p>
          <a:p>
            <a:r>
              <a:rPr lang="en-GB" sz="3600" dirty="0">
                <a:latin typeface="Roboto" panose="02000000000000000000" pitchFamily="2" charset="0"/>
                <a:ea typeface="Roboto" panose="02000000000000000000" pitchFamily="2" charset="0"/>
              </a:rPr>
              <a:t>with a runny nose, sore throat or head ache</a:t>
            </a:r>
            <a:r>
              <a:rPr lang="en-GB" sz="3200" dirty="0">
                <a:latin typeface="Roboto" panose="02000000000000000000" pitchFamily="2" charset="0"/>
                <a:ea typeface="Roboto" panose="02000000000000000000" pitchFamily="2" charset="0"/>
              </a:rPr>
              <a:t>.</a:t>
            </a:r>
            <a:endParaRPr lang="en-GB" sz="3200" b="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0F7A857-A5E9-CF1A-BE1D-8F0FC89184BD}"/>
              </a:ext>
            </a:extLst>
          </p:cNvPr>
          <p:cNvSpPr txBox="1"/>
          <p:nvPr/>
        </p:nvSpPr>
        <p:spPr>
          <a:xfrm>
            <a:off x="405101" y="4597817"/>
            <a:ext cx="118086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latin typeface="Roboto" panose="02000000000000000000" pitchFamily="2" charset="0"/>
                <a:ea typeface="Roboto" panose="02000000000000000000" pitchFamily="2" charset="0"/>
              </a:rPr>
              <a:t>Chickenpox</a:t>
            </a:r>
            <a:r>
              <a:rPr lang="en-GB" sz="3600" dirty="0">
                <a:latin typeface="Roboto" panose="02000000000000000000" pitchFamily="2" charset="0"/>
                <a:ea typeface="Roboto" panose="02000000000000000000" pitchFamily="2" charset="0"/>
              </a:rPr>
              <a:t> – keep you child off school until all the spots have crusted over.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F53D1E2-1397-1ED3-BD88-1F5A146C08E3}"/>
              </a:ext>
            </a:extLst>
          </p:cNvPr>
          <p:cNvSpPr txBox="1"/>
          <p:nvPr/>
        </p:nvSpPr>
        <p:spPr>
          <a:xfrm>
            <a:off x="5669342" y="7690648"/>
            <a:ext cx="347465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latin typeface="Roboto" panose="02000000000000000000" pitchFamily="2" charset="0"/>
                <a:ea typeface="Roboto" panose="02000000000000000000" pitchFamily="2" charset="0"/>
              </a:rPr>
              <a:t>Cold Sores…..</a:t>
            </a:r>
          </a:p>
          <a:p>
            <a:r>
              <a:rPr lang="en-GB" sz="3600" dirty="0">
                <a:latin typeface="Roboto" panose="02000000000000000000" pitchFamily="2" charset="0"/>
                <a:ea typeface="Roboto" panose="02000000000000000000" pitchFamily="2" charset="0"/>
              </a:rPr>
              <a:t>Conjunctivitis…..</a:t>
            </a:r>
          </a:p>
        </p:txBody>
      </p:sp>
    </p:spTree>
    <p:extLst>
      <p:ext uri="{BB962C8B-B14F-4D97-AF65-F5344CB8AC3E}">
        <p14:creationId xmlns:p14="http://schemas.microsoft.com/office/powerpoint/2010/main" val="2364851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3" grpId="0"/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/>
          <p:nvPr/>
        </p:nvSpPr>
        <p:spPr>
          <a:xfrm>
            <a:off x="1124341" y="421102"/>
            <a:ext cx="9289200" cy="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5000" b="1" dirty="0">
                <a:solidFill>
                  <a:srgbClr val="24B2A8"/>
                </a:solidFill>
                <a:latin typeface="Roboto"/>
                <a:ea typeface="Roboto"/>
                <a:cs typeface="Roboto"/>
                <a:sym typeface="Roboto"/>
              </a:rPr>
              <a:t>Continued/….</a:t>
            </a:r>
            <a:endParaRPr sz="5000" b="1" dirty="0">
              <a:solidFill>
                <a:srgbClr val="24B2A8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1" name="Google Shape;61;p14"/>
          <p:cNvSpPr txBox="1"/>
          <p:nvPr/>
        </p:nvSpPr>
        <p:spPr>
          <a:xfrm>
            <a:off x="1219875" y="9428825"/>
            <a:ext cx="10830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>
                <a:solidFill>
                  <a:srgbClr val="24B2A8"/>
                </a:solidFill>
                <a:latin typeface="Roboto"/>
                <a:ea typeface="Roboto"/>
                <a:cs typeface="Roboto"/>
                <a:sym typeface="Roboto"/>
              </a:rPr>
              <a:t>Email:</a:t>
            </a:r>
            <a:r>
              <a:rPr lang="en-GB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 contactus@pyramidschoolstrust.org   |   </a:t>
            </a:r>
            <a:r>
              <a:rPr lang="en-GB" b="1">
                <a:solidFill>
                  <a:srgbClr val="24B2A8"/>
                </a:solidFill>
                <a:latin typeface="Roboto"/>
                <a:ea typeface="Roboto"/>
                <a:cs typeface="Roboto"/>
                <a:sym typeface="Roboto"/>
              </a:rPr>
              <a:t>Website:</a:t>
            </a:r>
            <a:r>
              <a:rPr lang="en-GB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 pyramidschoolstrust.org</a:t>
            </a:r>
            <a:endParaRPr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62" name="Google Shape;62;p14"/>
          <p:cNvPicPr preferRelativeResize="0"/>
          <p:nvPr/>
        </p:nvPicPr>
        <p:blipFill rotWithShape="1">
          <a:blip r:embed="rId4">
            <a:alphaModFix/>
          </a:blip>
          <a:srcRect r="-12485"/>
          <a:stretch/>
        </p:blipFill>
        <p:spPr>
          <a:xfrm>
            <a:off x="1184170" y="8210302"/>
            <a:ext cx="3840026" cy="117187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6B9716B-3064-50F4-AAA7-27C7B759B6B4}"/>
              </a:ext>
            </a:extLst>
          </p:cNvPr>
          <p:cNvSpPr txBox="1"/>
          <p:nvPr/>
        </p:nvSpPr>
        <p:spPr>
          <a:xfrm>
            <a:off x="977383" y="3640554"/>
            <a:ext cx="991669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latin typeface="Roboto" panose="02000000000000000000" pitchFamily="2" charset="0"/>
                <a:ea typeface="Roboto" panose="02000000000000000000" pitchFamily="2" charset="0"/>
              </a:rPr>
              <a:t>Some illnesses children need to start antibiotics and then they are fine to come into school.  Medical form will need to be completed</a:t>
            </a:r>
            <a:endParaRPr lang="en-GB" sz="3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1C1B64E-AA3E-977B-6293-D6429ADE196E}"/>
              </a:ext>
            </a:extLst>
          </p:cNvPr>
          <p:cNvSpPr txBox="1"/>
          <p:nvPr/>
        </p:nvSpPr>
        <p:spPr>
          <a:xfrm>
            <a:off x="929616" y="1630658"/>
            <a:ext cx="100122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Children with vomiting or diarrhoea </a:t>
            </a:r>
            <a:r>
              <a:rPr lang="en-GB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should stay away from school until they have not been sick or had diarrhoea for at least 2 days (48) hours.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6766D52-CAB3-DCBD-8D4C-BADFDACCCA00}"/>
              </a:ext>
            </a:extLst>
          </p:cNvPr>
          <p:cNvSpPr txBox="1"/>
          <p:nvPr/>
        </p:nvSpPr>
        <p:spPr>
          <a:xfrm>
            <a:off x="4566968" y="7563489"/>
            <a:ext cx="55544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chemeClr val="accent4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If in doubt, call the school for advice</a:t>
            </a:r>
            <a:r>
              <a:rPr lang="en-GB" sz="3200" dirty="0">
                <a:latin typeface="Roboto" panose="02000000000000000000" pitchFamily="2" charset="0"/>
                <a:ea typeface="Roboto" panose="02000000000000000000" pitchFamily="2" charset="0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2FD2E35-BCB3-A15B-8FC6-BE10886865C0}"/>
              </a:ext>
            </a:extLst>
          </p:cNvPr>
          <p:cNvSpPr txBox="1"/>
          <p:nvPr/>
        </p:nvSpPr>
        <p:spPr>
          <a:xfrm>
            <a:off x="977383" y="5738573"/>
            <a:ext cx="91440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b="1" dirty="0" err="1">
                <a:latin typeface="Roboto" panose="02000000000000000000" pitchFamily="2" charset="0"/>
                <a:ea typeface="Roboto" panose="02000000000000000000" pitchFamily="2" charset="0"/>
                <a:cs typeface="Calibri" panose="020F0502020204030204" pitchFamily="34" charset="0"/>
              </a:rPr>
              <a:t>Communcate</a:t>
            </a:r>
            <a:r>
              <a:rPr lang="en-GB" sz="3200" b="1" dirty="0">
                <a:latin typeface="Roboto" panose="02000000000000000000" pitchFamily="2" charset="0"/>
                <a:ea typeface="Roboto" panose="02000000000000000000" pitchFamily="2" charset="0"/>
                <a:cs typeface="Calibri" panose="020F0502020204030204" pitchFamily="34" charset="0"/>
              </a:rPr>
              <a:t> Early – </a:t>
            </a:r>
            <a:r>
              <a:rPr lang="en-GB" sz="3200" dirty="0">
                <a:latin typeface="Roboto" panose="02000000000000000000" pitchFamily="2" charset="0"/>
                <a:ea typeface="Roboto" panose="02000000000000000000" pitchFamily="2" charset="0"/>
                <a:cs typeface="Calibri" panose="020F0502020204030204" pitchFamily="34" charset="0"/>
              </a:rPr>
              <a:t>Call/email/message the school on the first day of absence to explain the reason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813871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8" grpId="0"/>
    </p:bld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906</TotalTime>
  <Words>775</Words>
  <Application>Microsoft Office PowerPoint</Application>
  <PresentationFormat>Custom</PresentationFormat>
  <Paragraphs>93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Times New Roman</vt:lpstr>
      <vt:lpstr>Wingdings</vt:lpstr>
      <vt:lpstr>Courier New</vt:lpstr>
      <vt:lpstr>Arial</vt:lpstr>
      <vt:lpstr>Calibri</vt:lpstr>
      <vt:lpstr>Roboto</vt:lpstr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Elaine Hughes</dc:creator>
  <cp:lastModifiedBy>V Paulding</cp:lastModifiedBy>
  <cp:revision>21</cp:revision>
  <dcterms:modified xsi:type="dcterms:W3CDTF">2026-06-09T11:56:56Z</dcterms:modified>
</cp:coreProperties>
</file>